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41" autoAdjust="0"/>
  </p:normalViewPr>
  <p:slideViewPr>
    <p:cSldViewPr>
      <p:cViewPr varScale="1">
        <p:scale>
          <a:sx n="112" d="100"/>
          <a:sy n="112" d="100"/>
        </p:scale>
        <p:origin x="-9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1091D-1B55-41AD-8F9F-366094905672}" type="datetimeFigureOut">
              <a:rPr lang="pl-PL" smtClean="0"/>
              <a:pPr/>
              <a:t>2015-11-27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88626-C6E0-4B37-8AE4-4A410CEE9187}" type="slidenum">
              <a:rPr lang="pl-PL" smtClean="0"/>
              <a:pPr/>
              <a:t>‹#›</a:t>
            </a:fld>
            <a:endParaRPr lang="pl-PL"/>
          </a:p>
        </p:txBody>
      </p:sp>
    </p:spTree>
    <p:extLst>
      <p:ext uri="{BB962C8B-B14F-4D97-AF65-F5344CB8AC3E}">
        <p14:creationId xmlns="" xmlns:p14="http://schemas.microsoft.com/office/powerpoint/2010/main" val="11989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BF88626-C6E0-4B37-8AE4-4A410CEE9187}" type="slidenum">
              <a:rPr lang="pl-PL" smtClean="0"/>
              <a:pPr/>
              <a:t>4</a:t>
            </a:fld>
            <a:endParaRPr lang="pl-PL"/>
          </a:p>
        </p:txBody>
      </p:sp>
    </p:spTree>
    <p:extLst>
      <p:ext uri="{BB962C8B-B14F-4D97-AF65-F5344CB8AC3E}">
        <p14:creationId xmlns="" xmlns:p14="http://schemas.microsoft.com/office/powerpoint/2010/main" val="416942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669DD33-1AC2-464D-8DCF-3AD566B62F01}"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A07B9C-0E31-432D-B797-4A49E1161DB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DD33-1AC2-464D-8DCF-3AD566B62F01}" type="datetimeFigureOut">
              <a:rPr lang="pl-PL" smtClean="0"/>
              <a:pPr/>
              <a:t>2015-11-27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07B9C-0E31-432D-B797-4A49E1161DB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www.metro.waw.p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nac.gov.pl/"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warszawa.wyborcza.pl/"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971600" y="2564904"/>
            <a:ext cx="7128792" cy="1477328"/>
          </a:xfrm>
          <a:prstGeom prst="rect">
            <a:avLst/>
          </a:prstGeom>
          <a:noFill/>
        </p:spPr>
        <p:txBody>
          <a:bodyPr wrap="square" rtlCol="0">
            <a:spAutoFit/>
          </a:bodyPr>
          <a:lstStyle/>
          <a:p>
            <a:pPr algn="ctr"/>
            <a:r>
              <a:rPr lang="pl-PL" dirty="0" smtClean="0"/>
              <a:t>Prezentacja  wykonana  przez  Zbigniewa  Szczerbowskiego</a:t>
            </a:r>
          </a:p>
          <a:p>
            <a:pPr algn="ctr"/>
            <a:r>
              <a:rPr lang="pl-PL" dirty="0" smtClean="0"/>
              <a:t>w  ramach projektu  „Podaj Dalej 2 – Senior dla Kultury”</a:t>
            </a:r>
          </a:p>
          <a:p>
            <a:pPr algn="ctr"/>
            <a:r>
              <a:rPr lang="pl-PL" dirty="0" smtClean="0"/>
              <a:t>realizowanego przez NASK</a:t>
            </a:r>
          </a:p>
          <a:p>
            <a:pPr algn="ctr"/>
            <a:r>
              <a:rPr lang="pl-PL" dirty="0" smtClean="0"/>
              <a:t>i  finansowanego przez Ministerstwo  Kultury</a:t>
            </a:r>
          </a:p>
          <a:p>
            <a:pPr algn="ctr"/>
            <a:r>
              <a:rPr lang="pl-PL" dirty="0" smtClean="0"/>
              <a:t>i  Dziedzictwa Narodowego.</a:t>
            </a:r>
            <a:endParaRPr lang="pl-PL" dirty="0"/>
          </a:p>
        </p:txBody>
      </p:sp>
      <p:pic>
        <p:nvPicPr>
          <p:cNvPr id="4" name="Obraz 3" descr="belka sdk.JPG"/>
          <p:cNvPicPr>
            <a:picLocks noChangeAspect="1"/>
          </p:cNvPicPr>
          <p:nvPr/>
        </p:nvPicPr>
        <p:blipFill>
          <a:blip r:embed="rId2" cstate="print"/>
          <a:stretch>
            <a:fillRect/>
          </a:stretch>
        </p:blipFill>
        <p:spPr>
          <a:xfrm>
            <a:off x="971600" y="0"/>
            <a:ext cx="7267575"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476672"/>
            <a:ext cx="8280920" cy="923330"/>
          </a:xfrm>
          <a:prstGeom prst="rect">
            <a:avLst/>
          </a:prstGeom>
          <a:noFill/>
        </p:spPr>
        <p:txBody>
          <a:bodyPr wrap="square" rtlCol="0">
            <a:spAutoFit/>
          </a:bodyPr>
          <a:lstStyle/>
          <a:p>
            <a:r>
              <a:rPr lang="pl-PL" b="1" dirty="0" smtClean="0"/>
              <a:t>Ważniejsze  obiekty   Pola  Mokotowskiego</a:t>
            </a:r>
          </a:p>
          <a:p>
            <a:endParaRPr lang="pl-PL" dirty="0" smtClean="0"/>
          </a:p>
          <a:p>
            <a:r>
              <a:rPr lang="pl-PL" dirty="0" smtClean="0"/>
              <a:t>Stacja  metra  Pola  Mokotowskiego</a:t>
            </a:r>
            <a:endParaRPr lang="pl-PL" dirty="0"/>
          </a:p>
        </p:txBody>
      </p:sp>
      <p:pic>
        <p:nvPicPr>
          <p:cNvPr id="24578" name="Picture 2" descr="http://warszawa78.blox.pl/resource/stacja_pole_mokotowskie.jpg"/>
          <p:cNvPicPr>
            <a:picLocks noChangeAspect="1" noChangeArrowheads="1"/>
          </p:cNvPicPr>
          <p:nvPr/>
        </p:nvPicPr>
        <p:blipFill>
          <a:blip r:embed="rId2" cstate="print"/>
          <a:srcRect/>
          <a:stretch>
            <a:fillRect/>
          </a:stretch>
        </p:blipFill>
        <p:spPr bwMode="auto">
          <a:xfrm>
            <a:off x="539552" y="1628800"/>
            <a:ext cx="3600400" cy="2621344"/>
          </a:xfrm>
          <a:prstGeom prst="rect">
            <a:avLst/>
          </a:prstGeom>
          <a:noFill/>
        </p:spPr>
      </p:pic>
      <p:pic>
        <p:nvPicPr>
          <p:cNvPr id="24580" name="Picture 4" descr="http://www.metro.waw.pl/pliki/stacje/a5guz.jpg"/>
          <p:cNvPicPr>
            <a:picLocks noChangeAspect="1" noChangeArrowheads="1"/>
          </p:cNvPicPr>
          <p:nvPr/>
        </p:nvPicPr>
        <p:blipFill>
          <a:blip r:embed="rId3" cstate="print"/>
          <a:srcRect/>
          <a:stretch>
            <a:fillRect/>
          </a:stretch>
        </p:blipFill>
        <p:spPr bwMode="auto">
          <a:xfrm>
            <a:off x="4427984" y="1628800"/>
            <a:ext cx="4032448" cy="2676404"/>
          </a:xfrm>
          <a:prstGeom prst="rect">
            <a:avLst/>
          </a:prstGeom>
          <a:noFill/>
        </p:spPr>
      </p:pic>
      <p:sp>
        <p:nvSpPr>
          <p:cNvPr id="5" name="pole tekstowe 4"/>
          <p:cNvSpPr txBox="1"/>
          <p:nvPr/>
        </p:nvSpPr>
        <p:spPr>
          <a:xfrm>
            <a:off x="539552" y="4869160"/>
            <a:ext cx="8064896" cy="923330"/>
          </a:xfrm>
          <a:prstGeom prst="rect">
            <a:avLst/>
          </a:prstGeom>
          <a:noFill/>
        </p:spPr>
        <p:txBody>
          <a:bodyPr wrap="square" rtlCol="0">
            <a:spAutoFit/>
          </a:bodyPr>
          <a:lstStyle/>
          <a:p>
            <a:r>
              <a:rPr lang="pl-PL" dirty="0" smtClean="0"/>
              <a:t>Obelisk  upamiętniający  Lotnisko  Mokotowskie</a:t>
            </a:r>
          </a:p>
          <a:p>
            <a:r>
              <a:rPr lang="pl-PL" dirty="0" smtClean="0"/>
              <a:t>Pomnik  Lotników Polskich</a:t>
            </a:r>
          </a:p>
          <a:p>
            <a:r>
              <a:rPr lang="pl-PL" dirty="0" smtClean="0"/>
              <a:t>Pomnik  Szczęśliwego Psa</a:t>
            </a:r>
            <a:endParaRPr lang="pl-PL" dirty="0"/>
          </a:p>
        </p:txBody>
      </p:sp>
      <p:sp>
        <p:nvSpPr>
          <p:cNvPr id="6" name="Prostokąt 5"/>
          <p:cNvSpPr/>
          <p:nvPr/>
        </p:nvSpPr>
        <p:spPr>
          <a:xfrm>
            <a:off x="539552" y="5733256"/>
            <a:ext cx="7488832" cy="923330"/>
          </a:xfrm>
          <a:prstGeom prst="rect">
            <a:avLst/>
          </a:prstGeom>
        </p:spPr>
        <p:txBody>
          <a:bodyPr wrap="square">
            <a:spAutoFit/>
          </a:bodyPr>
          <a:lstStyle/>
          <a:p>
            <a:r>
              <a:rPr lang="pl-PL" dirty="0" smtClean="0"/>
              <a:t>Główny  Urząd  Statystyczny</a:t>
            </a:r>
          </a:p>
          <a:p>
            <a:r>
              <a:rPr lang="pl-PL" dirty="0" smtClean="0"/>
              <a:t>Biblioteka  Narodowa </a:t>
            </a:r>
          </a:p>
          <a:p>
            <a:r>
              <a:rPr lang="pl-PL" dirty="0" smtClean="0"/>
              <a:t>Kamienny  krąg, wzorowany na kręgach neolitycznych</a:t>
            </a:r>
          </a:p>
        </p:txBody>
      </p:sp>
      <p:sp>
        <p:nvSpPr>
          <p:cNvPr id="7" name="pole tekstowe 6"/>
          <p:cNvSpPr txBox="1"/>
          <p:nvPr/>
        </p:nvSpPr>
        <p:spPr>
          <a:xfrm>
            <a:off x="683568" y="4293096"/>
            <a:ext cx="3168352" cy="246221"/>
          </a:xfrm>
          <a:prstGeom prst="rect">
            <a:avLst/>
          </a:prstGeom>
          <a:noFill/>
        </p:spPr>
        <p:txBody>
          <a:bodyPr wrap="square" rtlCol="0">
            <a:spAutoFit/>
          </a:bodyPr>
          <a:lstStyle/>
          <a:p>
            <a:pPr algn="ctr"/>
            <a:r>
              <a:rPr lang="pl-PL" sz="1000" dirty="0" smtClean="0"/>
              <a:t>źródło: warszawa78.blox.pl</a:t>
            </a:r>
            <a:endParaRPr lang="pl-PL" sz="1000" dirty="0"/>
          </a:p>
        </p:txBody>
      </p:sp>
      <p:sp>
        <p:nvSpPr>
          <p:cNvPr id="8" name="pole tekstowe 7"/>
          <p:cNvSpPr txBox="1"/>
          <p:nvPr/>
        </p:nvSpPr>
        <p:spPr>
          <a:xfrm>
            <a:off x="4932040" y="4365104"/>
            <a:ext cx="3096344" cy="246221"/>
          </a:xfrm>
          <a:prstGeom prst="rect">
            <a:avLst/>
          </a:prstGeom>
          <a:noFill/>
        </p:spPr>
        <p:txBody>
          <a:bodyPr wrap="square" rtlCol="0">
            <a:spAutoFit/>
          </a:bodyPr>
          <a:lstStyle/>
          <a:p>
            <a:pPr algn="ctr"/>
            <a:r>
              <a:rPr lang="pl-PL" sz="1000" dirty="0" smtClean="0"/>
              <a:t>źródło: </a:t>
            </a:r>
            <a:r>
              <a:rPr lang="pl-PL" sz="1000" dirty="0" err="1" smtClean="0">
                <a:hlinkClick r:id="rId4"/>
              </a:rPr>
              <a:t>www.metro.waw.pl</a:t>
            </a:r>
            <a:r>
              <a:rPr lang="pl-PL" sz="1000" dirty="0" smtClean="0"/>
              <a:t>, Metro Warszawskie</a:t>
            </a:r>
            <a:endParaRPr lang="pl-PL"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39552" y="404664"/>
            <a:ext cx="7776864" cy="369332"/>
          </a:xfrm>
          <a:prstGeom prst="rect">
            <a:avLst/>
          </a:prstGeom>
          <a:noFill/>
        </p:spPr>
        <p:txBody>
          <a:bodyPr wrap="square" rtlCol="0">
            <a:spAutoFit/>
          </a:bodyPr>
          <a:lstStyle/>
          <a:p>
            <a:r>
              <a:rPr lang="pl-PL" dirty="0" smtClean="0"/>
              <a:t>Pomnik  Tysiąclecia  Jazdy  Polskiej</a:t>
            </a:r>
            <a:endParaRPr lang="pl-PL" dirty="0"/>
          </a:p>
        </p:txBody>
      </p:sp>
      <p:pic>
        <p:nvPicPr>
          <p:cNvPr id="25602" name="Picture 2" descr="http://d.wiadomosci24.pl/g2/34/37/1e/238450_1343214067_b5a5_p.jpeg"/>
          <p:cNvPicPr>
            <a:picLocks noChangeAspect="1" noChangeArrowheads="1"/>
          </p:cNvPicPr>
          <p:nvPr/>
        </p:nvPicPr>
        <p:blipFill>
          <a:blip r:embed="rId2" cstate="print"/>
          <a:srcRect/>
          <a:stretch>
            <a:fillRect/>
          </a:stretch>
        </p:blipFill>
        <p:spPr bwMode="auto">
          <a:xfrm>
            <a:off x="467544" y="1052736"/>
            <a:ext cx="3452730" cy="2592288"/>
          </a:xfrm>
          <a:prstGeom prst="rect">
            <a:avLst/>
          </a:prstGeom>
          <a:noFill/>
        </p:spPr>
      </p:pic>
      <p:sp>
        <p:nvSpPr>
          <p:cNvPr id="1026" name="AutoShape 2"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2" name="Picture 8" descr="http://www.andrychow.pl/modules/Subjects/pages/lotnictwo/pomnik/F6POMNIK.jpg"/>
          <p:cNvPicPr>
            <a:picLocks noChangeAspect="1" noChangeArrowheads="1"/>
          </p:cNvPicPr>
          <p:nvPr/>
        </p:nvPicPr>
        <p:blipFill>
          <a:blip r:embed="rId3" cstate="print"/>
          <a:srcRect/>
          <a:stretch>
            <a:fillRect/>
          </a:stretch>
        </p:blipFill>
        <p:spPr bwMode="auto">
          <a:xfrm>
            <a:off x="4499992" y="1124744"/>
            <a:ext cx="3416175" cy="2572724"/>
          </a:xfrm>
          <a:prstGeom prst="rect">
            <a:avLst/>
          </a:prstGeom>
          <a:noFill/>
        </p:spPr>
      </p:pic>
      <p:pic>
        <p:nvPicPr>
          <p:cNvPr id="1034" name="Picture 10" descr="http://www.polskaniezwykla.pl/pictures/original/295937.jpg"/>
          <p:cNvPicPr>
            <a:picLocks noChangeAspect="1" noChangeArrowheads="1"/>
          </p:cNvPicPr>
          <p:nvPr/>
        </p:nvPicPr>
        <p:blipFill>
          <a:blip r:embed="rId4" cstate="print"/>
          <a:srcRect/>
          <a:stretch>
            <a:fillRect/>
          </a:stretch>
        </p:blipFill>
        <p:spPr bwMode="auto">
          <a:xfrm>
            <a:off x="611560" y="4005064"/>
            <a:ext cx="3267361" cy="2448271"/>
          </a:xfrm>
          <a:prstGeom prst="rect">
            <a:avLst/>
          </a:prstGeom>
          <a:noFill/>
        </p:spPr>
      </p:pic>
      <p:sp>
        <p:nvSpPr>
          <p:cNvPr id="1036" name="AutoShape 12"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8" name="AutoShape 14"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0" name="AutoShape 16"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2" name="AutoShape 18"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4" name="AutoShape 20"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6" name="AutoShape 22"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8" name="AutoShape 24" descr="http://upload.wikimedia.org/wikipedia/commons/a/aa/Pomnik_Jazdy_Polskiej_1.jpg"/>
          <p:cNvSpPr>
            <a:spLocks noChangeAspect="1" noChangeArrowheads="1"/>
          </p:cNvSpPr>
          <p:nvPr/>
        </p:nvSpPr>
        <p:spPr bwMode="auto">
          <a:xfrm>
            <a:off x="155575" y="-2484438"/>
            <a:ext cx="6905625" cy="5181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50" name="Picture 26" descr="http://s3.flog.pl/media/foto/3359586_pomnik-jazdy-polskiej.jpg"/>
          <p:cNvPicPr>
            <a:picLocks noChangeAspect="1" noChangeArrowheads="1"/>
          </p:cNvPicPr>
          <p:nvPr/>
        </p:nvPicPr>
        <p:blipFill>
          <a:blip r:embed="rId5" cstate="print"/>
          <a:srcRect/>
          <a:stretch>
            <a:fillRect/>
          </a:stretch>
        </p:blipFill>
        <p:spPr bwMode="auto">
          <a:xfrm>
            <a:off x="4427984" y="3933056"/>
            <a:ext cx="3528392" cy="2665897"/>
          </a:xfrm>
          <a:prstGeom prst="rect">
            <a:avLst/>
          </a:prstGeom>
          <a:noFill/>
        </p:spPr>
      </p:pic>
      <p:sp>
        <p:nvSpPr>
          <p:cNvPr id="17" name="pole tekstowe 16"/>
          <p:cNvSpPr txBox="1"/>
          <p:nvPr/>
        </p:nvSpPr>
        <p:spPr>
          <a:xfrm>
            <a:off x="467544" y="3573016"/>
            <a:ext cx="3456384" cy="246221"/>
          </a:xfrm>
          <a:prstGeom prst="rect">
            <a:avLst/>
          </a:prstGeom>
          <a:noFill/>
        </p:spPr>
        <p:txBody>
          <a:bodyPr wrap="square" rtlCol="0">
            <a:spAutoFit/>
          </a:bodyPr>
          <a:lstStyle/>
          <a:p>
            <a:pPr algn="ctr"/>
            <a:r>
              <a:rPr lang="pl-PL" sz="1000" dirty="0" smtClean="0"/>
              <a:t>źródło: wiadomsci24.pl</a:t>
            </a:r>
            <a:endParaRPr lang="pl-PL" sz="1000" dirty="0"/>
          </a:p>
        </p:txBody>
      </p:sp>
      <p:sp>
        <p:nvSpPr>
          <p:cNvPr id="18" name="pole tekstowe 17"/>
          <p:cNvSpPr txBox="1"/>
          <p:nvPr/>
        </p:nvSpPr>
        <p:spPr>
          <a:xfrm>
            <a:off x="4932040" y="3645024"/>
            <a:ext cx="2520280" cy="246221"/>
          </a:xfrm>
          <a:prstGeom prst="rect">
            <a:avLst/>
          </a:prstGeom>
          <a:noFill/>
        </p:spPr>
        <p:txBody>
          <a:bodyPr wrap="square" rtlCol="0">
            <a:spAutoFit/>
          </a:bodyPr>
          <a:lstStyle/>
          <a:p>
            <a:pPr algn="ctr"/>
            <a:r>
              <a:rPr lang="pl-PL" sz="1000" dirty="0" smtClean="0"/>
              <a:t>źródło: </a:t>
            </a:r>
            <a:r>
              <a:rPr lang="pl-PL" sz="1000" dirty="0" err="1" smtClean="0"/>
              <a:t>andrychow.pl</a:t>
            </a:r>
            <a:endParaRPr lang="pl-PL" sz="1000" dirty="0"/>
          </a:p>
        </p:txBody>
      </p:sp>
      <p:sp>
        <p:nvSpPr>
          <p:cNvPr id="19" name="pole tekstowe 18"/>
          <p:cNvSpPr txBox="1"/>
          <p:nvPr/>
        </p:nvSpPr>
        <p:spPr>
          <a:xfrm>
            <a:off x="611560" y="6525344"/>
            <a:ext cx="3096344" cy="246221"/>
          </a:xfrm>
          <a:prstGeom prst="rect">
            <a:avLst/>
          </a:prstGeom>
          <a:noFill/>
        </p:spPr>
        <p:txBody>
          <a:bodyPr wrap="square" rtlCol="0">
            <a:spAutoFit/>
          </a:bodyPr>
          <a:lstStyle/>
          <a:p>
            <a:pPr algn="ctr"/>
            <a:r>
              <a:rPr lang="pl-PL" sz="1000" dirty="0" smtClean="0"/>
              <a:t>źródło: </a:t>
            </a:r>
            <a:r>
              <a:rPr lang="pl-PL" sz="1000" dirty="0" err="1" smtClean="0"/>
              <a:t>polskaniezwykla.pl</a:t>
            </a:r>
            <a:endParaRPr lang="pl-PL" sz="1000" dirty="0"/>
          </a:p>
        </p:txBody>
      </p:sp>
      <p:sp>
        <p:nvSpPr>
          <p:cNvPr id="20" name="pole tekstowe 19"/>
          <p:cNvSpPr txBox="1"/>
          <p:nvPr/>
        </p:nvSpPr>
        <p:spPr>
          <a:xfrm>
            <a:off x="4644008" y="6525344"/>
            <a:ext cx="3168352" cy="246221"/>
          </a:xfrm>
          <a:prstGeom prst="rect">
            <a:avLst/>
          </a:prstGeom>
          <a:noFill/>
        </p:spPr>
        <p:txBody>
          <a:bodyPr wrap="square" rtlCol="0">
            <a:spAutoFit/>
          </a:bodyPr>
          <a:lstStyle/>
          <a:p>
            <a:pPr algn="ctr"/>
            <a:r>
              <a:rPr lang="pl-PL" sz="1000" dirty="0" smtClean="0"/>
              <a:t>źródło: </a:t>
            </a:r>
            <a:r>
              <a:rPr lang="pl-PL" sz="1000" dirty="0" err="1" smtClean="0"/>
              <a:t>www.warszawa-i-okolice.flog.pl</a:t>
            </a:r>
            <a:endParaRPr lang="pl-PL"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404664"/>
            <a:ext cx="8496944" cy="5355312"/>
          </a:xfrm>
          <a:prstGeom prst="rect">
            <a:avLst/>
          </a:prstGeom>
          <a:noFill/>
        </p:spPr>
        <p:txBody>
          <a:bodyPr wrap="square" rtlCol="0">
            <a:spAutoFit/>
          </a:bodyPr>
          <a:lstStyle/>
          <a:p>
            <a:endParaRPr lang="pl-PL" dirty="0" smtClean="0"/>
          </a:p>
          <a:p>
            <a:r>
              <a:rPr lang="pl-PL" dirty="0" smtClean="0"/>
              <a:t>                                    </a:t>
            </a:r>
            <a:r>
              <a:rPr lang="pl-PL" b="1" dirty="0" smtClean="0"/>
              <a:t>Atrakcje Pola  Mokotowskiego</a:t>
            </a:r>
          </a:p>
          <a:p>
            <a:endParaRPr lang="pl-PL" dirty="0" smtClean="0"/>
          </a:p>
          <a:p>
            <a:r>
              <a:rPr lang="pl-PL" dirty="0" smtClean="0"/>
              <a:t>Biblioteka  Narodowa</a:t>
            </a:r>
          </a:p>
          <a:p>
            <a:r>
              <a:rPr lang="pl-PL" dirty="0" smtClean="0"/>
              <a:t>Alejki  Spacerowe</a:t>
            </a:r>
          </a:p>
          <a:p>
            <a:r>
              <a:rPr lang="pl-PL" dirty="0" smtClean="0"/>
              <a:t>Ścieżka im. Ryszarda  Kapuścińskiego</a:t>
            </a:r>
          </a:p>
          <a:p>
            <a:r>
              <a:rPr lang="pl-PL" dirty="0" smtClean="0"/>
              <a:t>Ścieżki  rowerowe</a:t>
            </a:r>
          </a:p>
          <a:p>
            <a:r>
              <a:rPr lang="pl-PL" dirty="0" smtClean="0"/>
              <a:t>Ścieżki do jazdy na rolkach</a:t>
            </a:r>
          </a:p>
          <a:p>
            <a:r>
              <a:rPr lang="pl-PL" dirty="0" smtClean="0"/>
              <a:t>Głazy  narzutowe / krąg  neolityczny /</a:t>
            </a:r>
          </a:p>
          <a:p>
            <a:r>
              <a:rPr lang="pl-PL" dirty="0" smtClean="0"/>
              <a:t>Jeziorka,  </a:t>
            </a:r>
            <a:r>
              <a:rPr lang="pl-PL" dirty="0" err="1" smtClean="0"/>
              <a:t>fotanny</a:t>
            </a:r>
            <a:r>
              <a:rPr lang="pl-PL" dirty="0" smtClean="0"/>
              <a:t>,  wysepki  dla  kaczek</a:t>
            </a:r>
          </a:p>
          <a:p>
            <a:r>
              <a:rPr lang="pl-PL" dirty="0" smtClean="0"/>
              <a:t>Puby  Bolek  i  Lolek</a:t>
            </a:r>
          </a:p>
          <a:p>
            <a:r>
              <a:rPr lang="pl-PL" dirty="0" smtClean="0"/>
              <a:t>Pomnik  psa</a:t>
            </a:r>
          </a:p>
          <a:p>
            <a:r>
              <a:rPr lang="pl-PL" dirty="0" smtClean="0"/>
              <a:t>Rzeźby  z  piaskowca,  wykonane w ramach  pleneru  </a:t>
            </a:r>
            <a:r>
              <a:rPr lang="pl-PL" dirty="0" err="1" smtClean="0"/>
              <a:t>rzeżbiarskiego</a:t>
            </a:r>
            <a:endParaRPr lang="pl-PL" dirty="0" smtClean="0"/>
          </a:p>
          <a:p>
            <a:endParaRPr lang="pl-PL" dirty="0" smtClean="0"/>
          </a:p>
          <a:p>
            <a:endParaRPr lang="pl-PL" dirty="0" smtClean="0"/>
          </a:p>
          <a:p>
            <a:pPr algn="just"/>
            <a:r>
              <a:rPr lang="pl-PL" dirty="0" smtClean="0"/>
              <a:t>Niedawno, otwarto  ścieżkę  Ryszarda  Kapuścińskiego.  Obiekt   składa  się  z  tablic  informacyjnych,  zlokalizowanych  w różnych  miejscach  parku.  Ścieżka  odwzorowuje częste  poranne  spacery  Pisarza  po parku.  Posiada  długość  2,5 km i  składa się  z 14  punktów. Każdy  z  nich  zawiera pewne  przemyślenia i opinie  Pisarza.</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vignette1.wikia.nocookie.net/warszawa/images/8/8c/PoleMokotowskie.jpg/revision/latest?cb=20070120175206"/>
          <p:cNvPicPr>
            <a:picLocks noChangeAspect="1" noChangeArrowheads="1"/>
          </p:cNvPicPr>
          <p:nvPr/>
        </p:nvPicPr>
        <p:blipFill>
          <a:blip r:embed="rId2" cstate="print"/>
          <a:srcRect/>
          <a:stretch>
            <a:fillRect/>
          </a:stretch>
        </p:blipFill>
        <p:spPr bwMode="auto">
          <a:xfrm>
            <a:off x="1187624" y="476672"/>
            <a:ext cx="6477578" cy="3012074"/>
          </a:xfrm>
          <a:prstGeom prst="rect">
            <a:avLst/>
          </a:prstGeom>
          <a:noFill/>
        </p:spPr>
      </p:pic>
      <p:sp>
        <p:nvSpPr>
          <p:cNvPr id="4" name="pole tekstowe 3"/>
          <p:cNvSpPr txBox="1"/>
          <p:nvPr/>
        </p:nvSpPr>
        <p:spPr>
          <a:xfrm>
            <a:off x="3923928" y="260648"/>
            <a:ext cx="3744416" cy="246221"/>
          </a:xfrm>
          <a:prstGeom prst="rect">
            <a:avLst/>
          </a:prstGeom>
          <a:noFill/>
        </p:spPr>
        <p:txBody>
          <a:bodyPr wrap="square" rtlCol="0">
            <a:spAutoFit/>
          </a:bodyPr>
          <a:lstStyle/>
          <a:p>
            <a:pPr algn="ctr"/>
            <a:r>
              <a:rPr lang="pl-PL" sz="1000" dirty="0" smtClean="0"/>
              <a:t>Źródło: </a:t>
            </a:r>
            <a:r>
              <a:rPr lang="pl-PL" sz="1000" dirty="0" err="1" smtClean="0"/>
              <a:t>wikiwand.com</a:t>
            </a:r>
            <a:endParaRPr lang="pl-PL" sz="1000" dirty="0"/>
          </a:p>
        </p:txBody>
      </p:sp>
      <p:pic>
        <p:nvPicPr>
          <p:cNvPr id="6" name="Obraz 5" descr="brak.jpg"/>
          <p:cNvPicPr>
            <a:picLocks noChangeAspect="1"/>
          </p:cNvPicPr>
          <p:nvPr/>
        </p:nvPicPr>
        <p:blipFill>
          <a:blip r:embed="rId3" cstate="print"/>
          <a:stretch>
            <a:fillRect/>
          </a:stretch>
        </p:blipFill>
        <p:spPr>
          <a:xfrm>
            <a:off x="2051720" y="3573016"/>
            <a:ext cx="4464372" cy="29712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aszwolne.pl/photos/objects/31afd34c67bd540d15669805681ecd45.jpg"/>
          <p:cNvPicPr>
            <a:picLocks noChangeAspect="1" noChangeArrowheads="1"/>
          </p:cNvPicPr>
          <p:nvPr/>
        </p:nvPicPr>
        <p:blipFill>
          <a:blip r:embed="rId2" cstate="print"/>
          <a:srcRect/>
          <a:stretch>
            <a:fillRect/>
          </a:stretch>
        </p:blipFill>
        <p:spPr bwMode="auto">
          <a:xfrm>
            <a:off x="683568" y="476672"/>
            <a:ext cx="3807893" cy="2533980"/>
          </a:xfrm>
          <a:prstGeom prst="rect">
            <a:avLst/>
          </a:prstGeom>
          <a:noFill/>
        </p:spPr>
      </p:pic>
      <p:pic>
        <p:nvPicPr>
          <p:cNvPr id="28676" name="Picture 4" descr="http://www.fronda.gliwice.pl/lay_img/bib.JPG"/>
          <p:cNvPicPr>
            <a:picLocks noChangeAspect="1" noChangeArrowheads="1"/>
          </p:cNvPicPr>
          <p:nvPr/>
        </p:nvPicPr>
        <p:blipFill>
          <a:blip r:embed="rId3" cstate="print"/>
          <a:srcRect/>
          <a:stretch>
            <a:fillRect/>
          </a:stretch>
        </p:blipFill>
        <p:spPr bwMode="auto">
          <a:xfrm>
            <a:off x="5076056" y="476672"/>
            <a:ext cx="3406878" cy="2556334"/>
          </a:xfrm>
          <a:prstGeom prst="rect">
            <a:avLst/>
          </a:prstGeom>
          <a:noFill/>
        </p:spPr>
      </p:pic>
      <p:pic>
        <p:nvPicPr>
          <p:cNvPr id="28678" name="Picture 6" descr="http://www.arco-osada.pl/galerie/noca/14.jpg"/>
          <p:cNvPicPr>
            <a:picLocks noChangeAspect="1" noChangeArrowheads="1"/>
          </p:cNvPicPr>
          <p:nvPr/>
        </p:nvPicPr>
        <p:blipFill>
          <a:blip r:embed="rId4" cstate="print"/>
          <a:srcRect/>
          <a:stretch>
            <a:fillRect/>
          </a:stretch>
        </p:blipFill>
        <p:spPr bwMode="auto">
          <a:xfrm>
            <a:off x="683568" y="3692908"/>
            <a:ext cx="3888432" cy="2585809"/>
          </a:xfrm>
          <a:prstGeom prst="rect">
            <a:avLst/>
          </a:prstGeom>
          <a:noFill/>
        </p:spPr>
      </p:pic>
      <p:pic>
        <p:nvPicPr>
          <p:cNvPr id="28680" name="Picture 8" descr="http://polemokotowskie.pl/ciekawostki/images/pole%20mokotoskie/Sciezka_kapuscinskiego.jpg"/>
          <p:cNvPicPr>
            <a:picLocks noChangeAspect="1" noChangeArrowheads="1"/>
          </p:cNvPicPr>
          <p:nvPr/>
        </p:nvPicPr>
        <p:blipFill>
          <a:blip r:embed="rId5" cstate="print"/>
          <a:srcRect/>
          <a:stretch>
            <a:fillRect/>
          </a:stretch>
        </p:blipFill>
        <p:spPr bwMode="auto">
          <a:xfrm>
            <a:off x="6156176" y="3645024"/>
            <a:ext cx="1927273" cy="2880320"/>
          </a:xfrm>
          <a:prstGeom prst="rect">
            <a:avLst/>
          </a:prstGeom>
          <a:noFill/>
        </p:spPr>
      </p:pic>
      <p:sp>
        <p:nvSpPr>
          <p:cNvPr id="7" name="pole tekstowe 6"/>
          <p:cNvSpPr txBox="1"/>
          <p:nvPr/>
        </p:nvSpPr>
        <p:spPr>
          <a:xfrm>
            <a:off x="683568" y="6453336"/>
            <a:ext cx="4032448" cy="246221"/>
          </a:xfrm>
          <a:prstGeom prst="rect">
            <a:avLst/>
          </a:prstGeom>
          <a:noFill/>
        </p:spPr>
        <p:txBody>
          <a:bodyPr wrap="square" rtlCol="0">
            <a:spAutoFit/>
          </a:bodyPr>
          <a:lstStyle/>
          <a:p>
            <a:r>
              <a:rPr lang="pl-PL" sz="1000" dirty="0" smtClean="0"/>
              <a:t>Wykorzystano  zasoby  </a:t>
            </a:r>
            <a:r>
              <a:rPr lang="pl-PL" sz="1000" dirty="0" err="1" smtClean="0"/>
              <a:t>internetu</a:t>
            </a:r>
            <a:endParaRPr lang="pl-PL" sz="1000" dirty="0"/>
          </a:p>
        </p:txBody>
      </p:sp>
      <p:sp>
        <p:nvSpPr>
          <p:cNvPr id="8" name="pole tekstowe 7"/>
          <p:cNvSpPr txBox="1"/>
          <p:nvPr/>
        </p:nvSpPr>
        <p:spPr>
          <a:xfrm>
            <a:off x="1979712" y="2996952"/>
            <a:ext cx="2736304" cy="246221"/>
          </a:xfrm>
          <a:prstGeom prst="rect">
            <a:avLst/>
          </a:prstGeom>
          <a:noFill/>
        </p:spPr>
        <p:txBody>
          <a:bodyPr wrap="square" rtlCol="0">
            <a:spAutoFit/>
          </a:bodyPr>
          <a:lstStyle/>
          <a:p>
            <a:r>
              <a:rPr lang="pl-PL" sz="1000" dirty="0" smtClean="0"/>
              <a:t>źródło: </a:t>
            </a:r>
            <a:r>
              <a:rPr lang="pl-PL" sz="1000" dirty="0" err="1" smtClean="0"/>
              <a:t>maszwolne.pl</a:t>
            </a:r>
            <a:endParaRPr lang="pl-PL" sz="1000" dirty="0"/>
          </a:p>
        </p:txBody>
      </p:sp>
      <p:sp>
        <p:nvSpPr>
          <p:cNvPr id="9" name="pole tekstowe 8"/>
          <p:cNvSpPr txBox="1"/>
          <p:nvPr/>
        </p:nvSpPr>
        <p:spPr>
          <a:xfrm>
            <a:off x="5868144" y="2996952"/>
            <a:ext cx="2520280" cy="246221"/>
          </a:xfrm>
          <a:prstGeom prst="rect">
            <a:avLst/>
          </a:prstGeom>
          <a:noFill/>
        </p:spPr>
        <p:txBody>
          <a:bodyPr wrap="square" rtlCol="0">
            <a:spAutoFit/>
          </a:bodyPr>
          <a:lstStyle/>
          <a:p>
            <a:r>
              <a:rPr lang="pl-PL" sz="1000" dirty="0" smtClean="0"/>
              <a:t>źródło: </a:t>
            </a:r>
            <a:r>
              <a:rPr lang="pl-PL" sz="1000" dirty="0" err="1" smtClean="0"/>
              <a:t>wikimedia.org</a:t>
            </a:r>
            <a:endParaRPr lang="pl-PL" sz="1000" dirty="0"/>
          </a:p>
        </p:txBody>
      </p:sp>
      <p:sp>
        <p:nvSpPr>
          <p:cNvPr id="10" name="pole tekstowe 9"/>
          <p:cNvSpPr txBox="1"/>
          <p:nvPr/>
        </p:nvSpPr>
        <p:spPr>
          <a:xfrm>
            <a:off x="1187624" y="3429000"/>
            <a:ext cx="2592288" cy="246221"/>
          </a:xfrm>
          <a:prstGeom prst="rect">
            <a:avLst/>
          </a:prstGeom>
          <a:noFill/>
        </p:spPr>
        <p:txBody>
          <a:bodyPr wrap="square" rtlCol="0">
            <a:spAutoFit/>
          </a:bodyPr>
          <a:lstStyle/>
          <a:p>
            <a:pPr algn="ctr"/>
            <a:r>
              <a:rPr lang="pl-PL" sz="1000" dirty="0" smtClean="0"/>
              <a:t>źródło: www.top10.pl</a:t>
            </a:r>
            <a:endParaRPr lang="pl-PL" sz="1000" dirty="0"/>
          </a:p>
        </p:txBody>
      </p:sp>
      <p:sp>
        <p:nvSpPr>
          <p:cNvPr id="11" name="pole tekstowe 10"/>
          <p:cNvSpPr txBox="1"/>
          <p:nvPr/>
        </p:nvSpPr>
        <p:spPr>
          <a:xfrm>
            <a:off x="5580112" y="3356992"/>
            <a:ext cx="3168352" cy="246221"/>
          </a:xfrm>
          <a:prstGeom prst="rect">
            <a:avLst/>
          </a:prstGeom>
          <a:noFill/>
        </p:spPr>
        <p:txBody>
          <a:bodyPr wrap="square" rtlCol="0">
            <a:spAutoFit/>
          </a:bodyPr>
          <a:lstStyle/>
          <a:p>
            <a:pPr algn="ctr"/>
            <a:r>
              <a:rPr lang="pl-PL" sz="1000" dirty="0" smtClean="0"/>
              <a:t>źródło: </a:t>
            </a:r>
            <a:r>
              <a:rPr lang="pl-PL" sz="1000" dirty="0" err="1" smtClean="0"/>
              <a:t>www.polemokotowskie.pl</a:t>
            </a:r>
            <a:endParaRPr lang="pl-PL"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15616" y="1628800"/>
            <a:ext cx="4248472" cy="707886"/>
          </a:xfrm>
          <a:prstGeom prst="rect">
            <a:avLst/>
          </a:prstGeom>
          <a:noFill/>
        </p:spPr>
        <p:txBody>
          <a:bodyPr wrap="square" rtlCol="0">
            <a:spAutoFit/>
          </a:bodyPr>
          <a:lstStyle/>
          <a:p>
            <a:r>
              <a:rPr lang="pl-PL" sz="4000" dirty="0" smtClean="0"/>
              <a:t>Dziękuję za uwagę!</a:t>
            </a:r>
            <a:endParaRPr lang="pl-PL" sz="4000" dirty="0"/>
          </a:p>
        </p:txBody>
      </p:sp>
      <p:sp>
        <p:nvSpPr>
          <p:cNvPr id="3" name="pole tekstowe 2"/>
          <p:cNvSpPr txBox="1"/>
          <p:nvPr/>
        </p:nvSpPr>
        <p:spPr>
          <a:xfrm>
            <a:off x="5868144" y="3086376"/>
            <a:ext cx="2520280" cy="369332"/>
          </a:xfrm>
          <a:prstGeom prst="rect">
            <a:avLst/>
          </a:prstGeom>
          <a:noFill/>
        </p:spPr>
        <p:txBody>
          <a:bodyPr wrap="square" rtlCol="0">
            <a:spAutoFit/>
          </a:bodyPr>
          <a:lstStyle/>
          <a:p>
            <a:r>
              <a:rPr lang="pl-PL" dirty="0" smtClean="0"/>
              <a:t>Zbigniew Szczerbowski</a:t>
            </a:r>
            <a:endParaRPr lang="pl-PL" dirty="0"/>
          </a:p>
        </p:txBody>
      </p:sp>
    </p:spTree>
    <p:extLst>
      <p:ext uri="{BB962C8B-B14F-4D97-AF65-F5344CB8AC3E}">
        <p14:creationId xmlns="" xmlns:p14="http://schemas.microsoft.com/office/powerpoint/2010/main" val="603450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1115616" y="620688"/>
            <a:ext cx="6984776" cy="2792412"/>
          </a:xfrm>
          <a:prstGeom prst="rect">
            <a:avLst/>
          </a:prstGeom>
          <a:noFill/>
          <a:ln w="9525">
            <a:noFill/>
            <a:round/>
            <a:headEnd/>
            <a:tailEnd/>
          </a:ln>
        </p:spPr>
        <p:txBody>
          <a:bodyPr vert="horz" wrap="square" lIns="0" tIns="0" rIns="0" bIns="0" numCol="1" anchor="b" anchorCtr="0" compatLnSpc="1">
            <a:prstTxWarp prst="textNoShape">
              <a:avLst/>
            </a:prstTxWarp>
            <a:normAutofit fontScale="67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Uczestnik projektu jako autor niniejszej prezentacji wyraził zgodę na wykorzystanie wytworzonych przez siebie utworów do celów edukacyjnych oraz promocyjnych w części lub całości zgodnie z Regulaminem rekrutacji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uczestnictwa w projekcie: „Podaj dalej 2 – Senior dla Kultury”.</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Ilustracje, zdjęcia i utwory przedstawione w niniejszej prezentacji pochodzą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z zasobów sieci Internet oraz zasobów prywatnych uczestników projektu i są wykorzystywane przez organizatora wyłącznie w celu edukacyjnych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promocyjnych ww. projektu. Wykorzystanie prezentacji w innym celu jest prawnie zabronione.</a:t>
            </a:r>
            <a:endParaRPr kumimoji="0" lang="pl-PL" sz="6000" b="0" i="0" u="none" strike="noStrike" kern="1200" cap="none" spc="0" normalizeH="0" baseline="0" noProof="0" dirty="0">
              <a:ln>
                <a:noFill/>
              </a:ln>
              <a:solidFill>
                <a:srgbClr val="000000"/>
              </a:solidFill>
              <a:effectLst/>
              <a:uLnTx/>
              <a:uFillTx/>
              <a:latin typeface="Arial"/>
              <a:ea typeface="Microsoft YaHei"/>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Pole mokotowskie</a:t>
            </a:r>
            <a:endParaRPr lang="pl-PL" dirty="0"/>
          </a:p>
        </p:txBody>
      </p:sp>
      <p:sp>
        <p:nvSpPr>
          <p:cNvPr id="3" name="Podtytuł 2"/>
          <p:cNvSpPr>
            <a:spLocks noGrp="1"/>
          </p:cNvSpPr>
          <p:nvPr>
            <p:ph type="subTitle" idx="1"/>
          </p:nvPr>
        </p:nvSpPr>
        <p:spPr/>
        <p:txBody>
          <a:bodyPr/>
          <a:lstStyle/>
          <a:p>
            <a:r>
              <a:rPr lang="pl-PL" dirty="0" smtClean="0"/>
              <a:t>Historia i stan obecny</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67544" y="980728"/>
            <a:ext cx="8424936" cy="369332"/>
          </a:xfrm>
          <a:prstGeom prst="rect">
            <a:avLst/>
          </a:prstGeom>
          <a:noFill/>
        </p:spPr>
        <p:txBody>
          <a:bodyPr wrap="square" rtlCol="0">
            <a:spAutoFit/>
          </a:bodyPr>
          <a:lstStyle/>
          <a:p>
            <a:r>
              <a:rPr lang="pl-PL" dirty="0" smtClean="0"/>
              <a:t> </a:t>
            </a:r>
            <a:endParaRPr lang="pl-PL" dirty="0"/>
          </a:p>
        </p:txBody>
      </p:sp>
      <p:sp>
        <p:nvSpPr>
          <p:cNvPr id="3" name="pole tekstowe 2"/>
          <p:cNvSpPr txBox="1"/>
          <p:nvPr/>
        </p:nvSpPr>
        <p:spPr>
          <a:xfrm>
            <a:off x="395536" y="692696"/>
            <a:ext cx="8424936" cy="923330"/>
          </a:xfrm>
          <a:prstGeom prst="rect">
            <a:avLst/>
          </a:prstGeom>
          <a:noFill/>
        </p:spPr>
        <p:txBody>
          <a:bodyPr wrap="square" rtlCol="0">
            <a:spAutoFit/>
          </a:bodyPr>
          <a:lstStyle/>
          <a:p>
            <a:pPr algn="just"/>
            <a:r>
              <a:rPr lang="pl-PL" dirty="0" smtClean="0"/>
              <a:t>Pole  mokotowskie jest dużym kompleksem parkowym, znajdującym się niedaleko centrum  Warszawy. Usytuowane jest na terenie dzielnic  Mokotów,  Ochota </a:t>
            </a:r>
            <a:br>
              <a:rPr lang="pl-PL" dirty="0" smtClean="0"/>
            </a:br>
            <a:r>
              <a:rPr lang="pl-PL" dirty="0" smtClean="0"/>
              <a:t>i Śródmieście.</a:t>
            </a:r>
            <a:endParaRPr lang="pl-PL" dirty="0"/>
          </a:p>
        </p:txBody>
      </p:sp>
      <p:pic>
        <p:nvPicPr>
          <p:cNvPr id="3074" name="Picture 2" descr="http://dariuszbartoszewicz.blox.pl/resource/pola_mokotowskie.jpg"/>
          <p:cNvPicPr>
            <a:picLocks noChangeAspect="1" noChangeArrowheads="1"/>
          </p:cNvPicPr>
          <p:nvPr/>
        </p:nvPicPr>
        <p:blipFill>
          <a:blip r:embed="rId2" cstate="print"/>
          <a:srcRect/>
          <a:stretch>
            <a:fillRect/>
          </a:stretch>
        </p:blipFill>
        <p:spPr bwMode="auto">
          <a:xfrm>
            <a:off x="857224" y="1785926"/>
            <a:ext cx="7128792" cy="4803406"/>
          </a:xfrm>
          <a:prstGeom prst="rect">
            <a:avLst/>
          </a:prstGeom>
          <a:noFill/>
        </p:spPr>
      </p:pic>
      <p:sp>
        <p:nvSpPr>
          <p:cNvPr id="5" name="pole tekstowe 4"/>
          <p:cNvSpPr txBox="1"/>
          <p:nvPr/>
        </p:nvSpPr>
        <p:spPr>
          <a:xfrm>
            <a:off x="4932040" y="1628800"/>
            <a:ext cx="3600400" cy="246221"/>
          </a:xfrm>
          <a:prstGeom prst="rect">
            <a:avLst/>
          </a:prstGeom>
          <a:noFill/>
        </p:spPr>
        <p:txBody>
          <a:bodyPr wrap="square" rtlCol="0">
            <a:spAutoFit/>
          </a:bodyPr>
          <a:lstStyle/>
          <a:p>
            <a:r>
              <a:rPr lang="pl-PL" sz="1000" dirty="0" smtClean="0"/>
              <a:t>źródło: </a:t>
            </a:r>
            <a:r>
              <a:rPr lang="pl-PL" sz="1000" dirty="0" err="1" smtClean="0"/>
              <a:t>www.dariuszbartoszewicz.blox.pl</a:t>
            </a:r>
            <a:endParaRPr lang="pl-PL"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6" name="AutoShape 6"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8" name="AutoShape 8"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0" name="AutoShape 10"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pole tekstowe 5"/>
          <p:cNvSpPr txBox="1"/>
          <p:nvPr/>
        </p:nvSpPr>
        <p:spPr>
          <a:xfrm>
            <a:off x="395536" y="620688"/>
            <a:ext cx="8280920" cy="1477328"/>
          </a:xfrm>
          <a:prstGeom prst="rect">
            <a:avLst/>
          </a:prstGeom>
          <a:noFill/>
        </p:spPr>
        <p:txBody>
          <a:bodyPr wrap="square" rtlCol="0">
            <a:spAutoFit/>
          </a:bodyPr>
          <a:lstStyle/>
          <a:p>
            <a:pPr algn="just"/>
            <a:r>
              <a:rPr lang="pl-PL" dirty="0" smtClean="0"/>
              <a:t>Pole  Mokotowskie  pierwotnie było obszarem 200 hektarowym i od  1818 roku pełniło rolę  Mokotowskiego  Pola  Wojennego.  Utworzono tu  poligon wojskowy.  W  1884 roku na terenie Pola Mokotowskiego  wybudowano tor  Towarzystwa  Wyścigów  Konnych.</a:t>
            </a:r>
          </a:p>
          <a:p>
            <a:r>
              <a:rPr lang="pl-PL" dirty="0" smtClean="0"/>
              <a:t> </a:t>
            </a:r>
            <a:endParaRPr lang="pl-PL" dirty="0"/>
          </a:p>
        </p:txBody>
      </p:sp>
      <p:sp>
        <p:nvSpPr>
          <p:cNvPr id="2050" name="AutoShape 2" descr="http://upload.wikimedia.org/wikipedia/commons/thumb/e/e3/PoleMokotowskie_%28HistoriaPolski_str.270%29.jpg/640px-PoleMokotowskie_%28HistoriaPolski_str.270%29.jpg"/>
          <p:cNvSpPr>
            <a:spLocks noChangeAspect="1" noChangeArrowheads="1"/>
          </p:cNvSpPr>
          <p:nvPr/>
        </p:nvSpPr>
        <p:spPr bwMode="auto">
          <a:xfrm>
            <a:off x="155575" y="-2103438"/>
            <a:ext cx="6096000" cy="43815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http://upload.wikimedia.org/wikipedia/commons/thumb/e/e3/PoleMokotowskie_%28HistoriaPolski_str.270%29.jpg/640px-PoleMokotowskie_%28HistoriaPolski_str.270%29.jpg"/>
          <p:cNvSpPr>
            <a:spLocks noChangeAspect="1" noChangeArrowheads="1"/>
          </p:cNvSpPr>
          <p:nvPr/>
        </p:nvSpPr>
        <p:spPr bwMode="auto">
          <a:xfrm>
            <a:off x="155575" y="-2103438"/>
            <a:ext cx="6096000" cy="43815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http://upload.wikimedia.org/wikipedia/commons/thumb/e/e3/PoleMokotowskie_%28HistoriaPolski_str.270%29.jpg/640px-PoleMokotowskie_%28HistoriaPolski_str.270%29.jpg"/>
          <p:cNvSpPr>
            <a:spLocks noChangeAspect="1" noChangeArrowheads="1"/>
          </p:cNvSpPr>
          <p:nvPr/>
        </p:nvSpPr>
        <p:spPr bwMode="auto">
          <a:xfrm>
            <a:off x="155575" y="-2103438"/>
            <a:ext cx="6096000" cy="43815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6" name="AutoShape 8" descr="http://upload.wikimedia.org/wikipedia/commons/thumb/e/e3/PoleMokotowskie_%28HistoriaPolski_str.270%29.jpg/640px-PoleMokotowskie_%28HistoriaPolski_str.270%29.jpg"/>
          <p:cNvSpPr>
            <a:spLocks noChangeAspect="1" noChangeArrowheads="1"/>
          </p:cNvSpPr>
          <p:nvPr/>
        </p:nvSpPr>
        <p:spPr bwMode="auto">
          <a:xfrm>
            <a:off x="155575" y="-2103438"/>
            <a:ext cx="6096000" cy="43815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8" name="AutoShape 10" descr="http://upload.wikimedia.org/wikipedia/commons/thumb/e/e3/PoleMokotowskie_%28HistoriaPolski_str.270%29.jpg/640px-PoleMokotowskie_%28HistoriaPolski_str.270%29.jpg"/>
          <p:cNvSpPr>
            <a:spLocks noChangeAspect="1" noChangeArrowheads="1"/>
          </p:cNvSpPr>
          <p:nvPr/>
        </p:nvSpPr>
        <p:spPr bwMode="auto">
          <a:xfrm>
            <a:off x="155575" y="-2103438"/>
            <a:ext cx="6096000" cy="43815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0" name="AutoShape 12" descr="https://upload.wikimedia.org/wikipedia/commons/thumb/e/e3/PoleMokotowskie_(HistoriaPolski_str.270).jpg/640px-PoleMokotowskie_(HistoriaPolski_str.27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 name="Obraz 12" descr="640px-PoleMokotowskie_(HistoriaPolski_str.270).jpg"/>
          <p:cNvPicPr>
            <a:picLocks noChangeAspect="1"/>
          </p:cNvPicPr>
          <p:nvPr/>
        </p:nvPicPr>
        <p:blipFill>
          <a:blip r:embed="rId3" cstate="print"/>
          <a:stretch>
            <a:fillRect/>
          </a:stretch>
        </p:blipFill>
        <p:spPr>
          <a:xfrm flipH="1">
            <a:off x="323528" y="1916832"/>
            <a:ext cx="3713546" cy="2669111"/>
          </a:xfrm>
          <a:prstGeom prst="rect">
            <a:avLst/>
          </a:prstGeom>
        </p:spPr>
      </p:pic>
      <p:pic>
        <p:nvPicPr>
          <p:cNvPr id="2062" name="Picture 14" descr="http://dlapilota.pl/files/PIC_1-G-4100-1.jpg"/>
          <p:cNvPicPr>
            <a:picLocks noChangeAspect="1" noChangeArrowheads="1"/>
          </p:cNvPicPr>
          <p:nvPr/>
        </p:nvPicPr>
        <p:blipFill>
          <a:blip r:embed="rId4" cstate="print"/>
          <a:srcRect/>
          <a:stretch>
            <a:fillRect/>
          </a:stretch>
        </p:blipFill>
        <p:spPr bwMode="auto">
          <a:xfrm>
            <a:off x="4286248" y="1928802"/>
            <a:ext cx="4248472" cy="2740265"/>
          </a:xfrm>
          <a:prstGeom prst="rect">
            <a:avLst/>
          </a:prstGeom>
          <a:noFill/>
        </p:spPr>
      </p:pic>
      <p:sp>
        <p:nvSpPr>
          <p:cNvPr id="15" name="pole tekstowe 14"/>
          <p:cNvSpPr txBox="1"/>
          <p:nvPr/>
        </p:nvSpPr>
        <p:spPr>
          <a:xfrm>
            <a:off x="357158" y="5072074"/>
            <a:ext cx="8568952" cy="1200329"/>
          </a:xfrm>
          <a:prstGeom prst="rect">
            <a:avLst/>
          </a:prstGeom>
          <a:noFill/>
        </p:spPr>
        <p:txBody>
          <a:bodyPr wrap="square" rtlCol="0">
            <a:spAutoFit/>
          </a:bodyPr>
          <a:lstStyle/>
          <a:p>
            <a:pPr algn="just"/>
            <a:r>
              <a:rPr lang="pl-PL" dirty="0" smtClean="0"/>
              <a:t>W 1910 roku na terenie  Pola Mokotowskiego powstały  warsztaty lotnicze  Warszawskiego Towarzystwa Lotniczego </a:t>
            </a:r>
            <a:r>
              <a:rPr lang="pl-PL" dirty="0" err="1" smtClean="0"/>
              <a:t>Aviata</a:t>
            </a:r>
            <a:r>
              <a:rPr lang="pl-PL" dirty="0" smtClean="0"/>
              <a:t> i szkoła pilotów.</a:t>
            </a:r>
          </a:p>
          <a:p>
            <a:pPr algn="just"/>
            <a:r>
              <a:rPr lang="pl-PL" dirty="0" smtClean="0"/>
              <a:t>Latem 1915 roku po opuszczeniu Warszawy  przez   Rosjan,  ich miejsce  zajęli  Niemcy </a:t>
            </a:r>
            <a:br>
              <a:rPr lang="pl-PL" dirty="0" smtClean="0"/>
            </a:br>
            <a:r>
              <a:rPr lang="pl-PL" dirty="0" smtClean="0"/>
              <a:t>i  przystąpili do odbudowy lotniska.</a:t>
            </a:r>
            <a:endParaRPr lang="pl-PL" dirty="0"/>
          </a:p>
        </p:txBody>
      </p:sp>
      <p:sp>
        <p:nvSpPr>
          <p:cNvPr id="16" name="pole tekstowe 15"/>
          <p:cNvSpPr txBox="1"/>
          <p:nvPr/>
        </p:nvSpPr>
        <p:spPr>
          <a:xfrm>
            <a:off x="611560" y="4581128"/>
            <a:ext cx="3168352" cy="246221"/>
          </a:xfrm>
          <a:prstGeom prst="rect">
            <a:avLst/>
          </a:prstGeom>
          <a:noFill/>
        </p:spPr>
        <p:txBody>
          <a:bodyPr wrap="square" rtlCol="0">
            <a:spAutoFit/>
          </a:bodyPr>
          <a:lstStyle/>
          <a:p>
            <a:r>
              <a:rPr lang="pl-PL" sz="1000" dirty="0" smtClean="0"/>
              <a:t>Źródło: </a:t>
            </a:r>
            <a:r>
              <a:rPr lang="pl-PL" sz="1000" dirty="0" err="1" smtClean="0">
                <a:hlinkClick r:id="rId5"/>
              </a:rPr>
              <a:t>www.nac.gov.pl</a:t>
            </a:r>
            <a:r>
              <a:rPr lang="pl-PL" sz="1000" dirty="0" smtClean="0"/>
              <a:t>, Narodowe Archiwum Cyfrowe</a:t>
            </a:r>
            <a:endParaRPr lang="pl-PL" sz="1000" dirty="0"/>
          </a:p>
        </p:txBody>
      </p:sp>
      <p:sp>
        <p:nvSpPr>
          <p:cNvPr id="17" name="pole tekstowe 16"/>
          <p:cNvSpPr txBox="1"/>
          <p:nvPr/>
        </p:nvSpPr>
        <p:spPr>
          <a:xfrm>
            <a:off x="4932040" y="4653136"/>
            <a:ext cx="3168352" cy="246221"/>
          </a:xfrm>
          <a:prstGeom prst="rect">
            <a:avLst/>
          </a:prstGeom>
          <a:noFill/>
        </p:spPr>
        <p:txBody>
          <a:bodyPr wrap="square" rtlCol="0">
            <a:spAutoFit/>
          </a:bodyPr>
          <a:lstStyle/>
          <a:p>
            <a:r>
              <a:rPr lang="pl-PL" sz="1000" dirty="0" smtClean="0"/>
              <a:t>Źródło: </a:t>
            </a:r>
            <a:r>
              <a:rPr lang="pl-PL" sz="1000" dirty="0" err="1" smtClean="0">
                <a:hlinkClick r:id="rId5"/>
              </a:rPr>
              <a:t>www.nac.gov.pl</a:t>
            </a:r>
            <a:r>
              <a:rPr lang="pl-PL" sz="1000" dirty="0" smtClean="0"/>
              <a:t>, Narodowe Archiwum Cyfrowe</a:t>
            </a:r>
            <a:endParaRPr lang="pl-PL"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404664"/>
            <a:ext cx="7992888" cy="1754326"/>
          </a:xfrm>
          <a:prstGeom prst="rect">
            <a:avLst/>
          </a:prstGeom>
          <a:noFill/>
        </p:spPr>
        <p:txBody>
          <a:bodyPr wrap="square" rtlCol="0">
            <a:spAutoFit/>
          </a:bodyPr>
          <a:lstStyle/>
          <a:p>
            <a:pPr algn="just"/>
            <a:r>
              <a:rPr lang="pl-PL" dirty="0" smtClean="0"/>
              <a:t>Pośrodku pola umieścili hangar dla zeppelinów. Z  lotniska startowały samoloty odbywające loty pokazowe i sportowe. Cumowały tu ogromne sterowce. W 1918 roku, po wyzwoleniu, lotnisko przejęły władze polskie</a:t>
            </a:r>
          </a:p>
          <a:p>
            <a:pPr algn="just"/>
            <a:r>
              <a:rPr lang="pl-PL" dirty="0" smtClean="0"/>
              <a:t>    W  1921 roku powołano  w Warszawie  pierwszy  pułk lotniczy, który usytuowano na  Lotnisku  Mokotowskim. W tym samym roku  rozpoczęła też działalność pierwsza w Warszawie  Lotnicza  stacja pasażerska.</a:t>
            </a:r>
            <a:endParaRPr lang="pl-PL" dirty="0"/>
          </a:p>
        </p:txBody>
      </p:sp>
      <p:sp>
        <p:nvSpPr>
          <p:cNvPr id="18434" name="AutoShape 2" descr="https://mojmokotow.files.wordpress.com/2012/09/617776599_qpexn-x31.jpg"/>
          <p:cNvSpPr>
            <a:spLocks noChangeAspect="1" noChangeArrowheads="1"/>
          </p:cNvSpPr>
          <p:nvPr/>
        </p:nvSpPr>
        <p:spPr bwMode="auto">
          <a:xfrm>
            <a:off x="155575" y="-2270125"/>
            <a:ext cx="8096250" cy="47434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 name="Obraz 3" descr="617776599_qpexn-x31.jpg"/>
          <p:cNvPicPr>
            <a:picLocks noChangeAspect="1"/>
          </p:cNvPicPr>
          <p:nvPr/>
        </p:nvPicPr>
        <p:blipFill>
          <a:blip r:embed="rId2" cstate="print"/>
          <a:stretch>
            <a:fillRect/>
          </a:stretch>
        </p:blipFill>
        <p:spPr>
          <a:xfrm>
            <a:off x="467544" y="2538956"/>
            <a:ext cx="3888432" cy="2278164"/>
          </a:xfrm>
          <a:prstGeom prst="rect">
            <a:avLst/>
          </a:prstGeom>
        </p:spPr>
      </p:pic>
      <p:sp>
        <p:nvSpPr>
          <p:cNvPr id="6" name="pole tekstowe 5"/>
          <p:cNvSpPr txBox="1"/>
          <p:nvPr/>
        </p:nvSpPr>
        <p:spPr>
          <a:xfrm>
            <a:off x="467544" y="5157192"/>
            <a:ext cx="8280920" cy="1477328"/>
          </a:xfrm>
          <a:prstGeom prst="rect">
            <a:avLst/>
          </a:prstGeom>
          <a:noFill/>
        </p:spPr>
        <p:txBody>
          <a:bodyPr wrap="square" rtlCol="0">
            <a:spAutoFit/>
          </a:bodyPr>
          <a:lstStyle/>
          <a:p>
            <a:pPr algn="just"/>
            <a:r>
              <a:rPr lang="pl-PL" dirty="0" smtClean="0"/>
              <a:t>W latach 30 ub. stulecia Lotnisko Mokotowskie zlikwidowano, przenosząc je na Okęcie. Tor  wyścigów  konnych  został wcześniej przeniesiony na Służewiec.</a:t>
            </a:r>
          </a:p>
          <a:p>
            <a:pPr algn="just"/>
            <a:r>
              <a:rPr lang="pl-PL" dirty="0" smtClean="0"/>
              <a:t>Po przeniesieniu lotniska  na  Okęcie , Pole Mokotowskie  zostało  przecięte przez  ul. Topolową – obecnie  jest to fragment  al. Niepodległości. W okresie  </a:t>
            </a:r>
            <a:r>
              <a:rPr lang="pl-PL" dirty="0" err="1" smtClean="0"/>
              <a:t>póżniejszym</a:t>
            </a:r>
            <a:r>
              <a:rPr lang="pl-PL" dirty="0" smtClean="0"/>
              <a:t> przedłużono ul. Topolową i wytyczono  Aleje  Niepodległości.</a:t>
            </a:r>
            <a:endParaRPr lang="pl-PL" dirty="0"/>
          </a:p>
        </p:txBody>
      </p:sp>
      <p:sp>
        <p:nvSpPr>
          <p:cNvPr id="7" name="pole tekstowe 6"/>
          <p:cNvSpPr txBox="1"/>
          <p:nvPr/>
        </p:nvSpPr>
        <p:spPr>
          <a:xfrm>
            <a:off x="467544" y="4797152"/>
            <a:ext cx="3960440" cy="246221"/>
          </a:xfrm>
          <a:prstGeom prst="rect">
            <a:avLst/>
          </a:prstGeom>
          <a:noFill/>
        </p:spPr>
        <p:txBody>
          <a:bodyPr wrap="square" rtlCol="0">
            <a:spAutoFit/>
          </a:bodyPr>
          <a:lstStyle/>
          <a:p>
            <a:pPr algn="ctr"/>
            <a:r>
              <a:rPr lang="pl-PL" sz="1000" dirty="0" smtClean="0"/>
              <a:t>źródło: </a:t>
            </a:r>
            <a:r>
              <a:rPr lang="pl-PL" sz="1000" dirty="0" err="1" smtClean="0"/>
              <a:t>www.mojmokotow.wordpress.com</a:t>
            </a:r>
            <a:endParaRPr lang="pl-PL" sz="1000" dirty="0"/>
          </a:p>
        </p:txBody>
      </p:sp>
      <p:pic>
        <p:nvPicPr>
          <p:cNvPr id="8" name="Obraz 7" descr="brak.jpg"/>
          <p:cNvPicPr>
            <a:picLocks noChangeAspect="1"/>
          </p:cNvPicPr>
          <p:nvPr/>
        </p:nvPicPr>
        <p:blipFill>
          <a:blip r:embed="rId3" cstate="print"/>
          <a:stretch>
            <a:fillRect/>
          </a:stretch>
        </p:blipFill>
        <p:spPr>
          <a:xfrm>
            <a:off x="4499992" y="2348880"/>
            <a:ext cx="3816300" cy="25399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260648"/>
            <a:ext cx="8352928" cy="646331"/>
          </a:xfrm>
          <a:prstGeom prst="rect">
            <a:avLst/>
          </a:prstGeom>
          <a:noFill/>
        </p:spPr>
        <p:txBody>
          <a:bodyPr wrap="square" rtlCol="0">
            <a:spAutoFit/>
          </a:bodyPr>
          <a:lstStyle/>
          <a:p>
            <a:r>
              <a:rPr lang="pl-PL" dirty="0" smtClean="0"/>
              <a:t>W dniu 17 maja 1935 roku odbyły się na  Polu  Mokotowskim uroczystości pogrzebowe Marszałka Józefa  Piłsudskiego.</a:t>
            </a:r>
            <a:endParaRPr lang="pl-PL" dirty="0"/>
          </a:p>
        </p:txBody>
      </p:sp>
      <p:pic>
        <p:nvPicPr>
          <p:cNvPr id="19458" name="Picture 2" descr="http://www.polemokotowskie.pl/new/images/lotnisko.gif"/>
          <p:cNvPicPr>
            <a:picLocks noChangeAspect="1" noChangeArrowheads="1"/>
          </p:cNvPicPr>
          <p:nvPr/>
        </p:nvPicPr>
        <p:blipFill>
          <a:blip r:embed="rId2" cstate="print"/>
          <a:srcRect/>
          <a:stretch>
            <a:fillRect/>
          </a:stretch>
        </p:blipFill>
        <p:spPr bwMode="auto">
          <a:xfrm>
            <a:off x="1115616" y="1124744"/>
            <a:ext cx="6860814" cy="5472696"/>
          </a:xfrm>
          <a:prstGeom prst="rect">
            <a:avLst/>
          </a:prstGeom>
          <a:noFill/>
        </p:spPr>
      </p:pic>
      <p:sp>
        <p:nvSpPr>
          <p:cNvPr id="4" name="pole tekstowe 3"/>
          <p:cNvSpPr txBox="1"/>
          <p:nvPr/>
        </p:nvSpPr>
        <p:spPr>
          <a:xfrm>
            <a:off x="2627784" y="908720"/>
            <a:ext cx="4104456" cy="246221"/>
          </a:xfrm>
          <a:prstGeom prst="rect">
            <a:avLst/>
          </a:prstGeom>
          <a:noFill/>
        </p:spPr>
        <p:txBody>
          <a:bodyPr wrap="square" rtlCol="0">
            <a:spAutoFit/>
          </a:bodyPr>
          <a:lstStyle/>
          <a:p>
            <a:pPr algn="ctr"/>
            <a:r>
              <a:rPr lang="pl-PL" sz="1000" dirty="0" smtClean="0"/>
              <a:t>Źródło: </a:t>
            </a:r>
            <a:r>
              <a:rPr lang="pl-PL" sz="1000" dirty="0" err="1" smtClean="0"/>
              <a:t>pole-mokotowskie.pl</a:t>
            </a:r>
            <a:endParaRPr lang="pl-PL"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260648"/>
            <a:ext cx="8352928" cy="923330"/>
          </a:xfrm>
          <a:prstGeom prst="rect">
            <a:avLst/>
          </a:prstGeom>
          <a:noFill/>
        </p:spPr>
        <p:txBody>
          <a:bodyPr wrap="square" rtlCol="0">
            <a:spAutoFit/>
          </a:bodyPr>
          <a:lstStyle/>
          <a:p>
            <a:pPr algn="just"/>
            <a:r>
              <a:rPr lang="pl-PL" dirty="0" smtClean="0"/>
              <a:t>Pole Mokotowskie jest  ważnym  </a:t>
            </a:r>
            <a:r>
              <a:rPr lang="pl-PL" dirty="0"/>
              <a:t>ź</a:t>
            </a:r>
            <a:r>
              <a:rPr lang="pl-PL" dirty="0" smtClean="0"/>
              <a:t>ródłem  napowietrzenia  centrum  Warszawy.  Powoduje  swobodny  przepływ powietrza  do Śródmieścia, przy  wiatrach  południowo – zachodnich.</a:t>
            </a:r>
            <a:endParaRPr lang="pl-PL" dirty="0"/>
          </a:p>
        </p:txBody>
      </p:sp>
      <p:sp>
        <p:nvSpPr>
          <p:cNvPr id="20482" name="AutoShape 2" descr="Znalezione obrazy dla zapytania pole mokotowsk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484" name="Picture 4" descr="http://images.photo.bikestats.eu/zdjecie,600,72676,pole-mokotowskie.jpg"/>
          <p:cNvPicPr>
            <a:picLocks noChangeAspect="1" noChangeArrowheads="1"/>
          </p:cNvPicPr>
          <p:nvPr/>
        </p:nvPicPr>
        <p:blipFill>
          <a:blip r:embed="rId2" cstate="print"/>
          <a:srcRect/>
          <a:stretch>
            <a:fillRect/>
          </a:stretch>
        </p:blipFill>
        <p:spPr bwMode="auto">
          <a:xfrm>
            <a:off x="539552" y="1196752"/>
            <a:ext cx="3384376" cy="2538282"/>
          </a:xfrm>
          <a:prstGeom prst="rect">
            <a:avLst/>
          </a:prstGeom>
          <a:noFill/>
        </p:spPr>
      </p:pic>
      <p:pic>
        <p:nvPicPr>
          <p:cNvPr id="20486" name="Picture 6" descr="http://bi.gazeta.pl/im/2/6645/z6645032Q,Pole-Mokotowskie.jpg"/>
          <p:cNvPicPr>
            <a:picLocks noChangeAspect="1" noChangeArrowheads="1"/>
          </p:cNvPicPr>
          <p:nvPr/>
        </p:nvPicPr>
        <p:blipFill>
          <a:blip r:embed="rId3" cstate="print"/>
          <a:srcRect/>
          <a:stretch>
            <a:fillRect/>
          </a:stretch>
        </p:blipFill>
        <p:spPr bwMode="auto">
          <a:xfrm>
            <a:off x="4860032" y="1196752"/>
            <a:ext cx="3452898" cy="2520280"/>
          </a:xfrm>
          <a:prstGeom prst="rect">
            <a:avLst/>
          </a:prstGeom>
          <a:noFill/>
        </p:spPr>
      </p:pic>
      <p:pic>
        <p:nvPicPr>
          <p:cNvPr id="1026" name="Picture 2" descr="http://zielen.mpro.com.pl/uploads/v/vyj4bwy2wcqzs20s1fz3_b.JPG"/>
          <p:cNvPicPr>
            <a:picLocks noChangeAspect="1" noChangeArrowheads="1"/>
          </p:cNvPicPr>
          <p:nvPr/>
        </p:nvPicPr>
        <p:blipFill>
          <a:blip r:embed="rId4" cstate="print"/>
          <a:srcRect/>
          <a:stretch>
            <a:fillRect/>
          </a:stretch>
        </p:blipFill>
        <p:spPr bwMode="auto">
          <a:xfrm>
            <a:off x="611560" y="4005064"/>
            <a:ext cx="3312368" cy="2520280"/>
          </a:xfrm>
          <a:prstGeom prst="rect">
            <a:avLst/>
          </a:prstGeom>
          <a:noFill/>
        </p:spPr>
      </p:pic>
      <p:pic>
        <p:nvPicPr>
          <p:cNvPr id="1028" name="Picture 4" descr="http://beautyicon.pl/wp-content/gallery/beauty-style/polm.jpg"/>
          <p:cNvPicPr>
            <a:picLocks noChangeAspect="1" noChangeArrowheads="1"/>
          </p:cNvPicPr>
          <p:nvPr/>
        </p:nvPicPr>
        <p:blipFill>
          <a:blip r:embed="rId5" cstate="print"/>
          <a:srcRect/>
          <a:stretch>
            <a:fillRect/>
          </a:stretch>
        </p:blipFill>
        <p:spPr bwMode="auto">
          <a:xfrm>
            <a:off x="4932040" y="4005064"/>
            <a:ext cx="3240360" cy="2573829"/>
          </a:xfrm>
          <a:prstGeom prst="rect">
            <a:avLst/>
          </a:prstGeom>
          <a:noFill/>
        </p:spPr>
      </p:pic>
      <p:sp>
        <p:nvSpPr>
          <p:cNvPr id="8" name="pole tekstowe 7"/>
          <p:cNvSpPr txBox="1"/>
          <p:nvPr/>
        </p:nvSpPr>
        <p:spPr>
          <a:xfrm>
            <a:off x="323528" y="3717032"/>
            <a:ext cx="3888432" cy="246221"/>
          </a:xfrm>
          <a:prstGeom prst="rect">
            <a:avLst/>
          </a:prstGeom>
          <a:noFill/>
        </p:spPr>
        <p:txBody>
          <a:bodyPr wrap="square" rtlCol="0">
            <a:spAutoFit/>
          </a:bodyPr>
          <a:lstStyle/>
          <a:p>
            <a:pPr algn="ctr"/>
            <a:r>
              <a:rPr lang="pl-PL" sz="1000" dirty="0" smtClean="0"/>
              <a:t>źródło: </a:t>
            </a:r>
            <a:r>
              <a:rPr lang="pl-PL" sz="1000" dirty="0" err="1" smtClean="0"/>
              <a:t>www.sebula.bikestats.pl</a:t>
            </a:r>
            <a:endParaRPr lang="pl-PL" sz="1000" dirty="0"/>
          </a:p>
        </p:txBody>
      </p:sp>
      <p:sp>
        <p:nvSpPr>
          <p:cNvPr id="9" name="pole tekstowe 8"/>
          <p:cNvSpPr txBox="1"/>
          <p:nvPr/>
        </p:nvSpPr>
        <p:spPr>
          <a:xfrm>
            <a:off x="4788024" y="3717032"/>
            <a:ext cx="3528392" cy="246221"/>
          </a:xfrm>
          <a:prstGeom prst="rect">
            <a:avLst/>
          </a:prstGeom>
          <a:noFill/>
        </p:spPr>
        <p:txBody>
          <a:bodyPr wrap="square" rtlCol="0">
            <a:spAutoFit/>
          </a:bodyPr>
          <a:lstStyle/>
          <a:p>
            <a:pPr algn="ctr"/>
            <a:r>
              <a:rPr lang="pl-PL" sz="1000" dirty="0" smtClean="0"/>
              <a:t>źródło: </a:t>
            </a:r>
            <a:r>
              <a:rPr lang="pl-PL" sz="1000" dirty="0" err="1" smtClean="0">
                <a:hlinkClick r:id="rId6"/>
              </a:rPr>
              <a:t>www.warszawa.wyborcza.pl</a:t>
            </a:r>
            <a:r>
              <a:rPr lang="pl-PL" sz="1000" dirty="0" smtClean="0"/>
              <a:t>, fot. Jerzy Gumowski</a:t>
            </a:r>
            <a:endParaRPr lang="pl-PL" sz="1000" dirty="0"/>
          </a:p>
        </p:txBody>
      </p:sp>
      <p:sp>
        <p:nvSpPr>
          <p:cNvPr id="11" name="pole tekstowe 10"/>
          <p:cNvSpPr txBox="1"/>
          <p:nvPr/>
        </p:nvSpPr>
        <p:spPr>
          <a:xfrm>
            <a:off x="899592" y="6488668"/>
            <a:ext cx="2808312" cy="246221"/>
          </a:xfrm>
          <a:prstGeom prst="rect">
            <a:avLst/>
          </a:prstGeom>
          <a:noFill/>
        </p:spPr>
        <p:txBody>
          <a:bodyPr wrap="square" rtlCol="0">
            <a:spAutoFit/>
          </a:bodyPr>
          <a:lstStyle/>
          <a:p>
            <a:pPr algn="ctr"/>
            <a:r>
              <a:rPr lang="pl-PL" sz="1000" dirty="0" smtClean="0"/>
              <a:t>źródło: </a:t>
            </a:r>
            <a:r>
              <a:rPr lang="pl-PL" sz="1000" dirty="0" err="1" smtClean="0"/>
              <a:t>www.mpri.pl</a:t>
            </a:r>
            <a:endParaRPr lang="pl-PL" sz="1000" dirty="0"/>
          </a:p>
        </p:txBody>
      </p:sp>
      <p:sp>
        <p:nvSpPr>
          <p:cNvPr id="12" name="pole tekstowe 11"/>
          <p:cNvSpPr txBox="1"/>
          <p:nvPr/>
        </p:nvSpPr>
        <p:spPr>
          <a:xfrm>
            <a:off x="4644008" y="6611779"/>
            <a:ext cx="3816424" cy="246221"/>
          </a:xfrm>
          <a:prstGeom prst="rect">
            <a:avLst/>
          </a:prstGeom>
          <a:noFill/>
        </p:spPr>
        <p:txBody>
          <a:bodyPr wrap="square" rtlCol="0">
            <a:spAutoFit/>
          </a:bodyPr>
          <a:lstStyle/>
          <a:p>
            <a:pPr algn="ctr"/>
            <a:r>
              <a:rPr lang="pl-PL" sz="1000" dirty="0" smtClean="0"/>
              <a:t>źródło: </a:t>
            </a:r>
            <a:r>
              <a:rPr lang="pl-PL" sz="1000" dirty="0" err="1" smtClean="0"/>
              <a:t>www.beautyicon.pl</a:t>
            </a:r>
            <a:endParaRPr lang="pl-PL"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95536" y="404664"/>
            <a:ext cx="8280920" cy="4801314"/>
          </a:xfrm>
          <a:prstGeom prst="rect">
            <a:avLst/>
          </a:prstGeom>
          <a:noFill/>
        </p:spPr>
        <p:txBody>
          <a:bodyPr wrap="square" rtlCol="0">
            <a:spAutoFit/>
          </a:bodyPr>
          <a:lstStyle/>
          <a:p>
            <a:pPr algn="just"/>
            <a:r>
              <a:rPr lang="pl-PL" dirty="0" smtClean="0"/>
              <a:t>Tylko niewielka część  Pola  Mokotowskiego leży na obszarze  obecnej  dzielnicy Mokotów, część  przypadająca do ul. Rostafińskich. Większość pola (48,61 ha) prawie </a:t>
            </a:r>
            <a:br>
              <a:rPr lang="pl-PL" dirty="0" smtClean="0"/>
            </a:br>
            <a:r>
              <a:rPr lang="pl-PL" dirty="0" smtClean="0"/>
              <a:t>w 71% leży  na  terenie  Ochoty, a  część, na wschód od  al.  Niepodległości,  na terenie  Śródmieścia.</a:t>
            </a:r>
          </a:p>
          <a:p>
            <a:pPr algn="just"/>
            <a:endParaRPr lang="pl-PL" dirty="0" smtClean="0"/>
          </a:p>
          <a:p>
            <a:pPr algn="just"/>
            <a:r>
              <a:rPr lang="pl-PL" dirty="0" smtClean="0"/>
              <a:t>Od nazwy  parku  pochodzi   nazwa  stacji  metra  Pole  Mokotowskie. Będąc  atrakcyjnie  usytuowanym,  rozległym  terenem  zieleni, położonym  blisko  centrum  Warszawy,  od wielu lat  wzbudza  zainteresowanie  inwestorów. Już w okresie  międzywojennym planowano  utworzenie w tym miejscu  dzielnicy  reprezentacyjnej  im.  marszałka  Józefa  Piłsudskiego.</a:t>
            </a:r>
          </a:p>
          <a:p>
            <a:pPr algn="just"/>
            <a:endParaRPr lang="pl-PL" dirty="0" smtClean="0"/>
          </a:p>
          <a:p>
            <a:pPr algn="just"/>
            <a:r>
              <a:rPr lang="pl-PL" dirty="0" smtClean="0"/>
              <a:t>Parcelację  rozpoczęto  po  II  wojnie  światowej.  Powstały m.in.  od  al. Armii  Ludowej  siedziby  GUS,  Biblioteki  Narodowej,  Miejskiego  Przedsiębiorstwa  Robót  Ogrodniczych, budynki  Politechniki  Warszawskiej, Stołecznego  Przedsiębiorstwa  Energetyki  Cieplnej,  siedziby  kilku firm  prywatnych.  W  1945 roku  na rogu al. Niepodległości  i  ul. Wawelskiej, ustawiono   167  domków  fińskich  z 250  lokalami,  dar Związku  Radzieckiego.  Ostatnie  domki  usunięto  w  1972 roku.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528" y="404664"/>
            <a:ext cx="8463314" cy="3139321"/>
          </a:xfrm>
          <a:prstGeom prst="rect">
            <a:avLst/>
          </a:prstGeom>
          <a:noFill/>
        </p:spPr>
        <p:txBody>
          <a:bodyPr wrap="square" rtlCol="0">
            <a:spAutoFit/>
          </a:bodyPr>
          <a:lstStyle/>
          <a:p>
            <a:pPr algn="just"/>
            <a:r>
              <a:rPr lang="pl-PL" dirty="0" smtClean="0"/>
              <a:t>Powstawały  plany  zabudowy kolejnych  części  Pola  Mokotowskiego.  Na terenach  klubu  sportowego  Skra,  sąsiadującego  z  parkiem,  a leżącego  na terenie ,  objętym projektem  planu  miejscowego  Pola  Mokotowskiego,  firma  deweloperska  Global  Partners   lansowała  projekt Park  Światła, zakładający  odbudowę  nowoczesnego  stadionu,  oraz  budowę  kompleksu wysokich  budynków  </a:t>
            </a:r>
            <a:r>
              <a:rPr lang="pl-PL" dirty="0" err="1" smtClean="0"/>
              <a:t>apartamentowo</a:t>
            </a:r>
            <a:r>
              <a:rPr lang="pl-PL" dirty="0" smtClean="0"/>
              <a:t>–biurowych. Tak wysoka  zabudowa  byłaby  niezgodna z  obowiązującymi  przepisami, przewidującymi  w  tym  rejonie  jedynie  funkcje  sportu  i rekreacji,  </a:t>
            </a:r>
            <a:br>
              <a:rPr lang="pl-PL" dirty="0" smtClean="0"/>
            </a:br>
            <a:r>
              <a:rPr lang="pl-PL" dirty="0" smtClean="0"/>
              <a:t>oraz ograniczającymi  wysokość  budynków  do  12 metrów.</a:t>
            </a:r>
          </a:p>
          <a:p>
            <a:pPr algn="just"/>
            <a:r>
              <a:rPr lang="pl-PL" dirty="0" smtClean="0"/>
              <a:t>Obecny  park  zaprojektowany  przez  Stanisława  Bolka,  urządzany  był  w  latach  70  i  80  XX wieku. Park  rozdzielony  został  na dwie  części,  część  śródmiejską i  część  ochocką ,  a łączy  je  kładka nad  al. Niepodległości</a:t>
            </a:r>
            <a:endParaRPr lang="pl-PL" dirty="0"/>
          </a:p>
        </p:txBody>
      </p:sp>
      <p:pic>
        <p:nvPicPr>
          <p:cNvPr id="21506" name="Picture 2" descr="http://4.bp.blogspot.com/-akQELzoYI7Y/UnlqO1fg1bI/AAAAAAAAFLw/jhhVeKPnMlA/s1600/pole+mokotowskie5.jpg"/>
          <p:cNvPicPr>
            <a:picLocks noChangeAspect="1" noChangeArrowheads="1"/>
          </p:cNvPicPr>
          <p:nvPr/>
        </p:nvPicPr>
        <p:blipFill>
          <a:blip r:embed="rId2" cstate="print"/>
          <a:srcRect/>
          <a:stretch>
            <a:fillRect/>
          </a:stretch>
        </p:blipFill>
        <p:spPr bwMode="auto">
          <a:xfrm>
            <a:off x="285720" y="3786190"/>
            <a:ext cx="4104456" cy="2734595"/>
          </a:xfrm>
          <a:prstGeom prst="rect">
            <a:avLst/>
          </a:prstGeom>
          <a:noFill/>
        </p:spPr>
      </p:pic>
      <p:pic>
        <p:nvPicPr>
          <p:cNvPr id="21508" name="Picture 4" descr="http://findout.waw.pl/i/media/pola_maokotowskie/img_1653_1.jpg"/>
          <p:cNvPicPr>
            <a:picLocks noChangeAspect="1" noChangeArrowheads="1"/>
          </p:cNvPicPr>
          <p:nvPr/>
        </p:nvPicPr>
        <p:blipFill>
          <a:blip r:embed="rId3" cstate="print"/>
          <a:srcRect/>
          <a:stretch>
            <a:fillRect/>
          </a:stretch>
        </p:blipFill>
        <p:spPr bwMode="auto">
          <a:xfrm>
            <a:off x="4643438" y="3643314"/>
            <a:ext cx="4211960" cy="2804537"/>
          </a:xfrm>
          <a:prstGeom prst="rect">
            <a:avLst/>
          </a:prstGeom>
          <a:noFill/>
        </p:spPr>
      </p:pic>
      <p:sp>
        <p:nvSpPr>
          <p:cNvPr id="5" name="pole tekstowe 4"/>
          <p:cNvSpPr txBox="1"/>
          <p:nvPr/>
        </p:nvSpPr>
        <p:spPr>
          <a:xfrm>
            <a:off x="323528" y="3501008"/>
            <a:ext cx="4032448" cy="246221"/>
          </a:xfrm>
          <a:prstGeom prst="rect">
            <a:avLst/>
          </a:prstGeom>
          <a:noFill/>
        </p:spPr>
        <p:txBody>
          <a:bodyPr wrap="square" rtlCol="0">
            <a:spAutoFit/>
          </a:bodyPr>
          <a:lstStyle/>
          <a:p>
            <a:pPr algn="ctr"/>
            <a:r>
              <a:rPr lang="pl-PL" sz="1000" dirty="0" smtClean="0"/>
              <a:t>źródło: </a:t>
            </a:r>
            <a:r>
              <a:rPr lang="pl-PL" sz="1000" dirty="0" err="1" smtClean="0"/>
              <a:t>www.warszawskie-mozaiki.pl</a:t>
            </a:r>
            <a:endParaRPr lang="pl-PL" sz="1000" dirty="0"/>
          </a:p>
        </p:txBody>
      </p:sp>
      <p:sp>
        <p:nvSpPr>
          <p:cNvPr id="6" name="pole tekstowe 5"/>
          <p:cNvSpPr txBox="1"/>
          <p:nvPr/>
        </p:nvSpPr>
        <p:spPr>
          <a:xfrm>
            <a:off x="5292080" y="6453336"/>
            <a:ext cx="3312368" cy="246221"/>
          </a:xfrm>
          <a:prstGeom prst="rect">
            <a:avLst/>
          </a:prstGeom>
          <a:noFill/>
        </p:spPr>
        <p:txBody>
          <a:bodyPr wrap="square" rtlCol="0">
            <a:spAutoFit/>
          </a:bodyPr>
          <a:lstStyle/>
          <a:p>
            <a:pPr algn="ctr"/>
            <a:r>
              <a:rPr lang="pl-PL" sz="1000" dirty="0" smtClean="0"/>
              <a:t>źródło: </a:t>
            </a:r>
            <a:r>
              <a:rPr lang="pl-PL" sz="1000" dirty="0" err="1" smtClean="0"/>
              <a:t>findout.waw.pl</a:t>
            </a:r>
            <a:endParaRPr lang="pl-PL"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605</Words>
  <Application>Microsoft Office PowerPoint</Application>
  <PresentationFormat>Pokaz na ekranie (4:3)</PresentationFormat>
  <Paragraphs>79</Paragraphs>
  <Slides>16</Slides>
  <Notes>1</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Slajd 1</vt:lpstr>
      <vt:lpstr>Pole mokotowskie</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Pole mokotowskie</dc:title>
  <dc:creator>kurs</dc:creator>
  <cp:lastModifiedBy>Your User Name</cp:lastModifiedBy>
  <cp:revision>111</cp:revision>
  <dcterms:created xsi:type="dcterms:W3CDTF">2015-06-09T07:14:12Z</dcterms:created>
  <dcterms:modified xsi:type="dcterms:W3CDTF">2015-11-27T11:46:14Z</dcterms:modified>
</cp:coreProperties>
</file>